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7" r:id="rId2"/>
    <p:sldId id="263" r:id="rId3"/>
    <p:sldId id="262" r:id="rId4"/>
    <p:sldId id="261" r:id="rId5"/>
    <p:sldId id="260" r:id="rId6"/>
    <p:sldId id="265" r:id="rId7"/>
    <p:sldId id="266" r:id="rId8"/>
    <p:sldId id="264" r:id="rId9"/>
    <p:sldId id="267" r:id="rId10"/>
    <p:sldId id="268" r:id="rId11"/>
    <p:sldId id="259" r:id="rId12"/>
    <p:sldId id="256" r:id="rId13"/>
    <p:sldId id="25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6600"/>
    <a:srgbClr val="00CC66"/>
    <a:srgbClr val="00CC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7AFA9-A47B-4E03-952B-7737B2012431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AB76A-4CA4-4F1B-B4F7-3814BC810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524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DA77-ACFF-44E3-B227-1CF97607B3DC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8A9E-5250-4056-9554-0AFFCEE12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224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DA77-ACFF-44E3-B227-1CF97607B3DC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8A9E-5250-4056-9554-0AFFCEE12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40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DA77-ACFF-44E3-B227-1CF97607B3DC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8A9E-5250-4056-9554-0AFFCEE12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8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DA77-ACFF-44E3-B227-1CF97607B3DC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8A9E-5250-4056-9554-0AFFCEE12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33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DA77-ACFF-44E3-B227-1CF97607B3DC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8A9E-5250-4056-9554-0AFFCEE12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750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DA77-ACFF-44E3-B227-1CF97607B3DC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8A9E-5250-4056-9554-0AFFCEE12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00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DA77-ACFF-44E3-B227-1CF97607B3DC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8A9E-5250-4056-9554-0AFFCEE12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16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DA77-ACFF-44E3-B227-1CF97607B3DC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8A9E-5250-4056-9554-0AFFCEE12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DA77-ACFF-44E3-B227-1CF97607B3DC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8A9E-5250-4056-9554-0AFFCEE12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993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DA77-ACFF-44E3-B227-1CF97607B3DC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8A9E-5250-4056-9554-0AFFCEE12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74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DA77-ACFF-44E3-B227-1CF97607B3DC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8A9E-5250-4056-9554-0AFFCEE12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6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"/>
            <a:duotone>
              <a:schemeClr val="bg2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BDA77-ACFF-44E3-B227-1CF97607B3DC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58A9E-5250-4056-9554-0AFFCEE12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43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57"/>
            </a:avLst>
          </a:prstGeom>
          <a:solidFill>
            <a:srgbClr val="92D05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5574" y="160338"/>
            <a:ext cx="88089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</a:t>
            </a:r>
          </a:p>
          <a:p>
            <a:pPr algn="ctr"/>
            <a:r>
              <a:rPr lang="ru-RU" sz="16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ДОНЕЦКОЙ НАРОДНОЙ РЕСПУБЛИКИ</a:t>
            </a:r>
          </a:p>
          <a:p>
            <a:pPr algn="ctr"/>
            <a:r>
              <a:rPr lang="ru-RU" sz="16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МУНИЦИПАЛЬНОЕ ОБЩЕОБРАЗОВАТЕЛЬНОЕ УЧРЕЖДЕНИЕ</a:t>
            </a:r>
          </a:p>
          <a:p>
            <a:pPr algn="ctr"/>
            <a:r>
              <a:rPr lang="ru-RU" sz="16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«ШКОЛА №112  ГОРОДА ДОНЕЦКА»</a:t>
            </a:r>
          </a:p>
        </p:txBody>
      </p:sp>
      <p:pic>
        <p:nvPicPr>
          <p:cNvPr id="34" name="Рисунок 33" descr="ÐÐ°ÑÑÐ¸Ð½ÐºÐ¸ Ð¿Ð¾ Ð·Ð°Ð¿ÑÐ¾ÑÑ Ð¿Ð¸ÑÐ°Ð½Ð¸Ðµ Ð´ÐµÑÐµÐ¹ Ð ÐÐ¡Ð£ÐÐÐ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4608512" cy="346865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5076056" y="5153697"/>
            <a:ext cx="367240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Подготовила: </a:t>
            </a:r>
            <a:endParaRPr kumimoji="0" lang="ru-RU" altLang="ru-RU" sz="1600" b="1" i="0" u="none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Горбачева Елена Александровна,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altLang="ru-RU" sz="16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читель начальных классов</a:t>
            </a:r>
            <a:endParaRPr kumimoji="0" lang="ru-RU" altLang="ru-RU" sz="1600" b="1" i="0" u="none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453505" y="9718675"/>
            <a:ext cx="616585" cy="478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Поле 1"/>
          <p:cNvSpPr txBox="1"/>
          <p:nvPr/>
        </p:nvSpPr>
        <p:spPr>
          <a:xfrm>
            <a:off x="1282177" y="1674096"/>
            <a:ext cx="6555705" cy="124700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Урок по предмету </a:t>
            </a:r>
            <a:r>
              <a:rPr lang="ru-RU" sz="11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22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«</a:t>
            </a:r>
            <a:r>
              <a:rPr lang="ru-RU" sz="22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Окружающий мир» </a:t>
            </a:r>
            <a:r>
              <a:rPr lang="ru-RU" sz="22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в </a:t>
            </a:r>
            <a:r>
              <a:rPr lang="ru-RU" sz="22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3 классе</a:t>
            </a:r>
            <a:endParaRPr lang="ru-RU" sz="11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«Наше питание»</a:t>
            </a:r>
            <a:endParaRPr lang="ru-RU" sz="11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08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57"/>
            </a:avLst>
          </a:prstGeom>
          <a:solidFill>
            <a:srgbClr val="92D05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74100" y="131641"/>
            <a:ext cx="61957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Важность </a:t>
            </a:r>
            <a:r>
              <a:rPr lang="ru-RU" sz="32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здорового питания</a:t>
            </a:r>
          </a:p>
        </p:txBody>
      </p:sp>
      <p:sp>
        <p:nvSpPr>
          <p:cNvPr id="8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1120" y="728470"/>
            <a:ext cx="89417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Определите, какие продукты полезны, а какие вредны для здоровья. </a:t>
            </a:r>
            <a:r>
              <a:rPr lang="ru-RU" sz="24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Полезные </a:t>
            </a:r>
            <a:r>
              <a:rPr lang="ru-RU" sz="24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обозначьте зелёным цветом, а  вредные – красным. </a:t>
            </a:r>
          </a:p>
        </p:txBody>
      </p:sp>
      <p:pic>
        <p:nvPicPr>
          <p:cNvPr id="11" name="Рисунок 10" descr="C:\Users\User\Desktop\Рисунок9.png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928799"/>
            <a:ext cx="6336703" cy="4826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512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756" y="548680"/>
            <a:ext cx="89644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32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Нужно есть разнообразную пищу, чтобы получать все необходимые  </a:t>
            </a:r>
            <a:r>
              <a:rPr lang="ru-RU" sz="32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endParaRPr lang="ru-RU" sz="32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32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Ежедневно </a:t>
            </a:r>
            <a:r>
              <a:rPr lang="ru-RU" sz="32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рационе</a:t>
            </a:r>
          </a:p>
          <a:p>
            <a:pPr lvl="0">
              <a:lnSpc>
                <a:spcPct val="150000"/>
              </a:lnSpc>
            </a:pPr>
            <a:r>
              <a:rPr lang="ru-RU" sz="32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должны быть   …</a:t>
            </a:r>
          </a:p>
          <a:p>
            <a:pPr lvl="0">
              <a:lnSpc>
                <a:spcPct val="150000"/>
              </a:lnSpc>
            </a:pPr>
            <a:endParaRPr lang="ru-RU" sz="3200" b="1" dirty="0" smtClean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32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Ребенок </a:t>
            </a:r>
            <a:r>
              <a:rPr lang="ru-RU" sz="32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должен питаться </a:t>
            </a:r>
            <a:endParaRPr lang="ru-RU" sz="3200" b="1" dirty="0" smtClean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32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не </a:t>
            </a:r>
            <a:r>
              <a:rPr lang="ru-RU" sz="32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менее </a:t>
            </a:r>
            <a:r>
              <a:rPr lang="ru-RU" sz="32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…    раз в день.</a:t>
            </a:r>
            <a:endParaRPr lang="ru-RU" sz="32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21661"/>
            <a:ext cx="3602582" cy="332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57"/>
            </a:avLst>
          </a:prstGeom>
          <a:solidFill>
            <a:srgbClr val="92D05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4100" y="131641"/>
            <a:ext cx="6568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Правила </a:t>
            </a:r>
            <a:r>
              <a:rPr lang="ru-RU" sz="32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правильного питания </a:t>
            </a:r>
          </a:p>
        </p:txBody>
      </p:sp>
    </p:spTree>
    <p:extLst>
      <p:ext uri="{BB962C8B-B14F-4D97-AF65-F5344CB8AC3E}">
        <p14:creationId xmlns:p14="http://schemas.microsoft.com/office/powerpoint/2010/main" val="292544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337" y="518034"/>
            <a:ext cx="84664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32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Нужно стараться есть в одно </a:t>
            </a:r>
          </a:p>
          <a:p>
            <a:pPr lvl="0">
              <a:lnSpc>
                <a:spcPct val="150000"/>
              </a:lnSpc>
            </a:pPr>
            <a:r>
              <a:rPr lang="ru-RU" sz="32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и то же    …  </a:t>
            </a:r>
          </a:p>
          <a:p>
            <a:pPr lvl="0">
              <a:lnSpc>
                <a:spcPct val="150000"/>
              </a:lnSpc>
            </a:pPr>
            <a:r>
              <a:rPr lang="ru-RU" sz="32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Организм привыкает к </a:t>
            </a:r>
          </a:p>
          <a:p>
            <a:pPr lvl="0">
              <a:lnSpc>
                <a:spcPct val="150000"/>
              </a:lnSpc>
            </a:pPr>
            <a:r>
              <a:rPr lang="ru-RU" sz="32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определённому режиму,  и тогда </a:t>
            </a:r>
          </a:p>
          <a:p>
            <a:pPr lvl="0">
              <a:lnSpc>
                <a:spcPct val="150000"/>
              </a:lnSpc>
            </a:pPr>
            <a:r>
              <a:rPr lang="ru-RU" sz="32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пища    лучше …</a:t>
            </a:r>
          </a:p>
          <a:p>
            <a:pPr lvl="0">
              <a:lnSpc>
                <a:spcPct val="150000"/>
              </a:lnSpc>
            </a:pPr>
            <a:endParaRPr lang="ru-RU" sz="3200" b="1" dirty="0" smtClean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32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Пищу нужно тщательно…</a:t>
            </a: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810" y="836712"/>
            <a:ext cx="2088232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Ð»Ð»ÑÑÑÑÐ°ÑÐ¸Ñ Ð¼Ð°Ð»ÑÑÐ¸ÐºÐ°, Ð·Ð°Ð²ÑÑÐ°ÐºÐ°ÑÑÐµÐ³Ð¾ Premium Ð²ÐµÐºÑÐ¾ÑÑ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9" r="16780"/>
          <a:stretch/>
        </p:blipFill>
        <p:spPr bwMode="auto">
          <a:xfrm>
            <a:off x="6479584" y="3501008"/>
            <a:ext cx="2016224" cy="300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57"/>
            </a:avLst>
          </a:prstGeom>
          <a:solidFill>
            <a:srgbClr val="92D05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4425" y="548680"/>
            <a:ext cx="889851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32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 Утром перед школой надо </a:t>
            </a:r>
          </a:p>
          <a:p>
            <a:pPr lvl="0">
              <a:lnSpc>
                <a:spcPct val="150000"/>
              </a:lnSpc>
            </a:pPr>
            <a:r>
              <a:rPr lang="ru-RU" sz="32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обязательно …</a:t>
            </a:r>
          </a:p>
          <a:p>
            <a:pPr lvl="0"/>
            <a:endParaRPr lang="ru-RU" sz="3200" b="1" dirty="0" smtClean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3200" b="1" dirty="0" smtClean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32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 Наедаться прямо перед сном очень …</a:t>
            </a:r>
          </a:p>
          <a:p>
            <a:pPr lvl="0">
              <a:lnSpc>
                <a:spcPct val="150000"/>
              </a:lnSpc>
            </a:pPr>
            <a:r>
              <a:rPr lang="ru-RU" sz="32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Ужинать нужно не меньше чем </a:t>
            </a:r>
          </a:p>
          <a:p>
            <a:pPr lvl="0">
              <a:lnSpc>
                <a:spcPct val="150000"/>
              </a:lnSpc>
            </a:pPr>
            <a:r>
              <a:rPr lang="ru-RU" sz="32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за   …  часа до сна.</a:t>
            </a:r>
          </a:p>
        </p:txBody>
      </p:sp>
      <p:pic>
        <p:nvPicPr>
          <p:cNvPr id="1026" name="Picture 2" descr="ÐÐ°ÑÑÐ¸Ð½ÐºÐ¸ Ð¿Ð¾ Ð·Ð°Ð¿ÑÐ¾ÑÑ Ð¿Ð¸ÑÐ°Ð½Ð¸Ðµ Ð´ÐµÑÐµÐ¹ Ð ÐÐ¡Ð£ÐÐÐ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408" y="548679"/>
            <a:ext cx="2899854" cy="249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ÑÐ¶Ð¸Ð½ ÑÐµÐ¼ÑÐ¸ Ð ÐÐ¡Ð£ÐÐÐ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051" y="4365104"/>
            <a:ext cx="2714211" cy="233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57"/>
            </a:avLst>
          </a:prstGeom>
          <a:solidFill>
            <a:srgbClr val="92D05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57"/>
            </a:avLst>
          </a:prstGeom>
          <a:solidFill>
            <a:srgbClr val="92D05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131640"/>
            <a:ext cx="40527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Домашнее задание</a:t>
            </a:r>
          </a:p>
        </p:txBody>
      </p:sp>
      <p:sp>
        <p:nvSpPr>
          <p:cNvPr id="8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1120" y="728470"/>
            <a:ext cx="8941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Составь правила рационального питания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http://www.schoolpress.ru/upload/iblock/5c8/2092q1536f%20razv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31696" y="1844860"/>
            <a:ext cx="1620024" cy="21600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412596" y="1511395"/>
            <a:ext cx="6343087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_____________________________________________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_____________________________________________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_____________________________________________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_____________________________________________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_____________________________________________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_____________________________________________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_____________________________________________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24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57"/>
            </a:avLst>
          </a:prstGeom>
          <a:solidFill>
            <a:srgbClr val="92D05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1121" y="5229200"/>
            <a:ext cx="8941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СПАСИБО ЗА РАБОТУ!</a:t>
            </a:r>
            <a:endParaRPr lang="ru-RU" sz="48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8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711" y="228599"/>
            <a:ext cx="5202578" cy="482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57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02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57"/>
            </a:avLst>
          </a:prstGeom>
          <a:solidFill>
            <a:srgbClr val="92D05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6481" y="1628800"/>
            <a:ext cx="644046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Солнце встало, потянулось,</a:t>
            </a:r>
          </a:p>
          <a:p>
            <a:r>
              <a:rPr lang="ru-RU" sz="28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Ярко, ярко улыбнулось,</a:t>
            </a:r>
          </a:p>
          <a:p>
            <a:r>
              <a:rPr lang="ru-RU" sz="28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Детям всем сказало тихо,</a:t>
            </a:r>
          </a:p>
          <a:p>
            <a:r>
              <a:rPr lang="ru-RU" sz="28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добрым утром - кто услышал</a:t>
            </a:r>
            <a:r>
              <a:rPr lang="ru-RU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ru-RU" sz="28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добрым утром, всем ребятам,</a:t>
            </a:r>
          </a:p>
          <a:p>
            <a:r>
              <a:rPr lang="ru-RU" sz="28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добрым утром, с добрым днём!</a:t>
            </a:r>
          </a:p>
          <a:p>
            <a:r>
              <a:rPr lang="ru-RU" sz="28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Мир прекрасный окружает,</a:t>
            </a:r>
          </a:p>
          <a:p>
            <a:r>
              <a:rPr lang="ru-RU" sz="28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нём прекрасном, мы живём.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CF7"/>
              </a:clrFrom>
              <a:clrTo>
                <a:srgbClr val="FDFC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117" y="185909"/>
            <a:ext cx="3243091" cy="324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3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57"/>
            </a:avLst>
          </a:prstGeom>
          <a:solidFill>
            <a:srgbClr val="92D05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377352" y="1073732"/>
            <a:ext cx="8328532" cy="2674758"/>
            <a:chOff x="-113254" y="-167012"/>
            <a:chExt cx="5570753" cy="778740"/>
          </a:xfrm>
        </p:grpSpPr>
        <p:sp>
          <p:nvSpPr>
            <p:cNvPr id="5" name="Прямоугольник 5"/>
            <p:cNvSpPr/>
            <p:nvPr/>
          </p:nvSpPr>
          <p:spPr>
            <a:xfrm>
              <a:off x="-100470" y="-167012"/>
              <a:ext cx="1260000" cy="209624"/>
            </a:xfrm>
            <a:prstGeom prst="roundRect">
              <a:avLst/>
            </a:prstGeom>
            <a:ln w="19050">
              <a:solidFill>
                <a:srgbClr val="00B050"/>
              </a:solidFill>
            </a:ln>
          </p:spPr>
          <p:txBody>
            <a:bodyPr wrap="square" lIns="100191" tIns="50095" rIns="100191" bIns="50095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3200" b="1" kern="1200">
                  <a:solidFill>
                    <a:srgbClr val="C00000"/>
                  </a:solidFill>
                  <a:effectLst>
                    <a:outerShdw blurRad="69850" dist="43180" dir="5400000" sx="0" sy="0">
                      <a:srgbClr val="000000">
                        <a:alpha val="65000"/>
                      </a:srgbClr>
                    </a:outerShdw>
                  </a:effectLst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тепла,</a:t>
              </a:r>
              <a:endParaRPr lang="ru-RU" sz="320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703897" y="-151070"/>
              <a:ext cx="1493096" cy="209624"/>
            </a:xfrm>
            <a:prstGeom prst="roundRect">
              <a:avLst/>
            </a:prstGeom>
            <a:ln w="19050">
              <a:solidFill>
                <a:srgbClr val="00B050"/>
              </a:solidFill>
            </a:ln>
          </p:spPr>
          <p:txBody>
            <a:bodyPr wrap="square" lIns="100191" tIns="50095" rIns="100191" bIns="50095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3200" b="1" kern="1200">
                  <a:solidFill>
                    <a:srgbClr val="C00000"/>
                  </a:solidFill>
                  <a:effectLst>
                    <a:outerShdw blurRad="69850" dist="43180" dir="5400000" sx="0" sy="0">
                      <a:srgbClr val="000000">
                        <a:alpha val="65000"/>
                      </a:srgbClr>
                    </a:outerShdw>
                  </a:effectLst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энергии</a:t>
              </a:r>
              <a:endParaRPr lang="ru-RU" sz="320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5"/>
            <p:cNvSpPr/>
            <p:nvPr/>
          </p:nvSpPr>
          <p:spPr>
            <a:xfrm>
              <a:off x="-113254" y="229950"/>
              <a:ext cx="1642384" cy="209624"/>
            </a:xfrm>
            <a:prstGeom prst="roundRect">
              <a:avLst/>
            </a:prstGeom>
            <a:ln w="19050">
              <a:solidFill>
                <a:srgbClr val="00B050"/>
              </a:solidFill>
            </a:ln>
          </p:spPr>
          <p:txBody>
            <a:bodyPr wrap="square" lIns="100191" tIns="50095" rIns="100191" bIns="50095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3200" b="1" kern="1200" dirty="0">
                  <a:solidFill>
                    <a:srgbClr val="C00000"/>
                  </a:solidFill>
                  <a:effectLst>
                    <a:outerShdw blurRad="69850" dist="43180" dir="5400000" sx="0" sy="0">
                      <a:srgbClr val="000000">
                        <a:alpha val="65000"/>
                      </a:srgbClr>
                    </a:outerShdw>
                  </a:effectLst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человека</a:t>
              </a:r>
              <a:endParaRPr lang="ru-RU" sz="32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5"/>
            <p:cNvSpPr/>
            <p:nvPr/>
          </p:nvSpPr>
          <p:spPr>
            <a:xfrm>
              <a:off x="1820423" y="402104"/>
              <a:ext cx="2119233" cy="209624"/>
            </a:xfrm>
            <a:prstGeom prst="roundRect">
              <a:avLst/>
            </a:prstGeom>
            <a:ln w="19050">
              <a:solidFill>
                <a:srgbClr val="00B050"/>
              </a:solidFill>
            </a:ln>
          </p:spPr>
          <p:txBody>
            <a:bodyPr wrap="square" lIns="100191" tIns="50095" rIns="100191" bIns="50095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3200" b="1" kern="1200" dirty="0">
                  <a:solidFill>
                    <a:srgbClr val="C00000"/>
                  </a:solidFill>
                  <a:effectLst>
                    <a:outerShdw blurRad="69850" dist="43180" dir="5400000" sx="0" sy="0">
                      <a:srgbClr val="000000">
                        <a:alpha val="65000"/>
                      </a:srgbClr>
                    </a:outerShdw>
                  </a:effectLst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и здоровья</a:t>
              </a:r>
              <a:endParaRPr lang="ru-RU" sz="32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5"/>
            <p:cNvSpPr/>
            <p:nvPr/>
          </p:nvSpPr>
          <p:spPr>
            <a:xfrm>
              <a:off x="1820423" y="-131195"/>
              <a:ext cx="1259840" cy="209624"/>
            </a:xfrm>
            <a:prstGeom prst="roundRect">
              <a:avLst/>
            </a:prstGeom>
            <a:ln w="19050">
              <a:solidFill>
                <a:srgbClr val="00B050"/>
              </a:solidFill>
            </a:ln>
          </p:spPr>
          <p:txBody>
            <a:bodyPr wrap="square" lIns="100191" tIns="50095" rIns="100191" bIns="50095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3200" b="1" kern="1200" dirty="0">
                  <a:solidFill>
                    <a:srgbClr val="C00000"/>
                  </a:solidFill>
                  <a:effectLst>
                    <a:outerShdw blurRad="69850" dist="43180" dir="5400000" sx="0" sy="0">
                      <a:srgbClr val="000000">
                        <a:alpha val="65000"/>
                      </a:srgbClr>
                    </a:outerShdw>
                  </a:effectLst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роста,</a:t>
              </a:r>
              <a:endParaRPr lang="ru-RU" sz="32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10" name="Прямоугольник 5"/>
            <p:cNvSpPr/>
            <p:nvPr/>
          </p:nvSpPr>
          <p:spPr>
            <a:xfrm>
              <a:off x="2421814" y="137641"/>
              <a:ext cx="3035685" cy="209624"/>
            </a:xfrm>
            <a:prstGeom prst="roundRect">
              <a:avLst/>
            </a:prstGeom>
            <a:ln w="19050">
              <a:solidFill>
                <a:srgbClr val="00B050"/>
              </a:solidFill>
            </a:ln>
          </p:spPr>
          <p:txBody>
            <a:bodyPr wrap="square" lIns="100191" tIns="50095" rIns="100191" bIns="50095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3200" b="1" kern="1200" dirty="0">
                  <a:solidFill>
                    <a:srgbClr val="C00000"/>
                  </a:solidFill>
                  <a:effectLst>
                    <a:outerShdw blurRad="69850" dist="43180" dir="5400000" sx="0" sy="0">
                      <a:srgbClr val="000000">
                        <a:alpha val="65000"/>
                      </a:srgbClr>
                    </a:outerShdw>
                  </a:effectLst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Питание – источник </a:t>
              </a:r>
              <a:endParaRPr lang="ru-RU" sz="32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188253" y="168032"/>
            <a:ext cx="67674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Соберите из слов предложение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005064"/>
            <a:ext cx="90386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Питание – источник тепла, роста, энергии и здоровья человека.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931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57"/>
            </a:avLst>
          </a:prstGeom>
          <a:solidFill>
            <a:srgbClr val="92D05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3147" y="160338"/>
            <a:ext cx="85124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Измельчение и переваривание пищи в организме обеспечивает </a:t>
            </a:r>
            <a:r>
              <a:rPr lang="ru-RU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пищеварительная система.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5575" y="2240072"/>
            <a:ext cx="29762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Строение пищеварительной системы</a:t>
            </a:r>
            <a:endParaRPr lang="ru-RU" sz="24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C:\Users\User\Desktop\Рисунок7.pn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1911" y="1725561"/>
            <a:ext cx="5936864" cy="4972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122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57"/>
            </a:avLst>
          </a:prstGeom>
          <a:solidFill>
            <a:srgbClr val="92D05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59469" y="249040"/>
            <a:ext cx="7928954" cy="2013266"/>
            <a:chOff x="836020" y="0"/>
            <a:chExt cx="4406541" cy="120614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200939" y="0"/>
              <a:ext cx="1752524" cy="359801"/>
            </a:xfrm>
            <a:prstGeom prst="roundRect">
              <a:avLst/>
            </a:prstGeom>
            <a:ln w="19050">
              <a:solidFill>
                <a:srgbClr val="00B050"/>
              </a:solidFill>
            </a:ln>
          </p:spPr>
          <p:txBody>
            <a:bodyPr wrap="square" lIns="100191" tIns="50095" rIns="100191" bIns="50095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2400" b="1" kern="1200">
                  <a:ln>
                    <a:noFill/>
                  </a:ln>
                  <a:solidFill>
                    <a:srgbClr val="C00000"/>
                  </a:solidFill>
                  <a:effectLst>
                    <a:outerShdw blurRad="69850" dist="43180" dir="5400000" sx="0" sy="0">
                      <a:srgbClr val="000000">
                        <a:alpha val="65000"/>
                      </a:srgbClr>
                    </a:outerShdw>
                  </a:effectLst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ПРОДУКТЫ</a:t>
              </a:r>
              <a:endParaRPr lang="ru-RU" sz="240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>
              <a:off x="3072809" y="393404"/>
              <a:ext cx="969192" cy="221278"/>
            </a:xfrm>
            <a:prstGeom prst="straightConnector1">
              <a:avLst/>
            </a:prstGeom>
            <a:noFill/>
            <a:ln w="19050" cap="flat" cmpd="sng" algn="ctr">
              <a:solidFill>
                <a:srgbClr val="00B050"/>
              </a:solidFill>
              <a:prstDash val="solid"/>
              <a:tailEnd type="arrow"/>
            </a:ln>
            <a:effectLst/>
          </p:spPr>
        </p:cxnSp>
        <p:cxnSp>
          <p:nvCxnSpPr>
            <p:cNvPr id="8" name="Прямая со стрелкой 7"/>
            <p:cNvCxnSpPr/>
            <p:nvPr/>
          </p:nvCxnSpPr>
          <p:spPr>
            <a:xfrm flipH="1">
              <a:off x="2168577" y="382772"/>
              <a:ext cx="912320" cy="231910"/>
            </a:xfrm>
            <a:prstGeom prst="straightConnector1">
              <a:avLst/>
            </a:prstGeom>
            <a:noFill/>
            <a:ln w="19050" cap="flat" cmpd="sng" algn="ctr">
              <a:solidFill>
                <a:srgbClr val="00B050"/>
              </a:solidFill>
              <a:prstDash val="solid"/>
              <a:tailEnd type="arrow"/>
            </a:ln>
            <a:effectLst/>
          </p:spPr>
        </p:cxnSp>
        <p:sp>
          <p:nvSpPr>
            <p:cNvPr id="9" name="Прямоугольник 5"/>
            <p:cNvSpPr/>
            <p:nvPr/>
          </p:nvSpPr>
          <p:spPr>
            <a:xfrm>
              <a:off x="836020" y="614682"/>
              <a:ext cx="1680150" cy="591465"/>
            </a:xfrm>
            <a:prstGeom prst="roundRect">
              <a:avLst/>
            </a:prstGeom>
            <a:ln w="19050">
              <a:solidFill>
                <a:srgbClr val="00B050"/>
              </a:solidFill>
            </a:ln>
          </p:spPr>
          <p:txBody>
            <a:bodyPr wrap="square" lIns="100191" tIns="50095" rIns="100191" bIns="50095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400" b="1" kern="120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69850" dist="43180" dir="5400000" sx="0" sy="0">
                      <a:srgbClr val="000000">
                        <a:alpha val="65000"/>
                      </a:srgbClr>
                    </a:outerShdw>
                  </a:effectLst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животного</a:t>
              </a:r>
              <a:endParaRPr lang="ru-RU" sz="24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400" b="1" kern="120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69850" dist="43180" dir="5400000" sx="0" sy="0">
                      <a:srgbClr val="000000">
                        <a:alpha val="65000"/>
                      </a:srgbClr>
                    </a:outerShdw>
                  </a:effectLst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происхождения</a:t>
              </a:r>
              <a:endParaRPr lang="ru-RU" sz="24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10" name="Прямоугольник 5"/>
            <p:cNvSpPr/>
            <p:nvPr/>
          </p:nvSpPr>
          <p:spPr>
            <a:xfrm>
              <a:off x="3666795" y="614682"/>
              <a:ext cx="1575766" cy="591465"/>
            </a:xfrm>
            <a:prstGeom prst="roundRect">
              <a:avLst/>
            </a:prstGeom>
            <a:ln w="19050">
              <a:solidFill>
                <a:srgbClr val="00B050"/>
              </a:solidFill>
            </a:ln>
          </p:spPr>
          <p:txBody>
            <a:bodyPr wrap="square" lIns="100191" tIns="50095" rIns="100191" bIns="50095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400" b="1" kern="120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69850" dist="43180" dir="5400000" sx="0" sy="0">
                      <a:srgbClr val="000000">
                        <a:alpha val="65000"/>
                      </a:srgbClr>
                    </a:outerShdw>
                  </a:effectLst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растительного  происхождения</a:t>
              </a:r>
              <a:endParaRPr lang="ru-RU" sz="24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продукты питания для детей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" t="5879" r="69518" b="62043"/>
          <a:stretch/>
        </p:blipFill>
        <p:spPr bwMode="auto">
          <a:xfrm>
            <a:off x="1281886" y="2330093"/>
            <a:ext cx="1378360" cy="107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продукты питания для детей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5" t="5879" r="36205" b="62666"/>
          <a:stretch/>
        </p:blipFill>
        <p:spPr bwMode="auto">
          <a:xfrm>
            <a:off x="7188463" y="2548670"/>
            <a:ext cx="1537277" cy="125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продукты питания для детей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84" t="54617" r="5389" b="15143"/>
          <a:stretch/>
        </p:blipFill>
        <p:spPr bwMode="auto">
          <a:xfrm>
            <a:off x="3838194" y="3958346"/>
            <a:ext cx="1453113" cy="106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15" b="76904"/>
          <a:stretch/>
        </p:blipFill>
        <p:spPr bwMode="auto">
          <a:xfrm>
            <a:off x="6950772" y="5430595"/>
            <a:ext cx="201266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http://obuchalka-dlya-detey.ru/wp-content/uploads/2014/02/Kartochki-domana-ed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0" t="51201" r="35648" b="14085"/>
          <a:stretch/>
        </p:blipFill>
        <p:spPr bwMode="auto">
          <a:xfrm>
            <a:off x="3146440" y="5493443"/>
            <a:ext cx="1545892" cy="131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http://obuchalka-dlya-detey.ru/wp-content/uploads/2014/02/Kartochki-domana-ed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" t="4374" r="71088" b="62951"/>
          <a:stretch/>
        </p:blipFill>
        <p:spPr bwMode="auto">
          <a:xfrm>
            <a:off x="5568867" y="3888075"/>
            <a:ext cx="1624750" cy="150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http://obuchalka-dlya-detey.ru/wp-content/uploads/2014/02/Kartochki-domana-ed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7" t="4864" r="39225" b="61611"/>
          <a:stretch/>
        </p:blipFill>
        <p:spPr bwMode="auto">
          <a:xfrm>
            <a:off x="3678015" y="2158466"/>
            <a:ext cx="1753669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http://obuchalka-dlya-detey.ru/wp-content/uploads/2014/02/Kartochki-domana-ed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63" t="6622" r="6263" b="60703"/>
          <a:stretch/>
        </p:blipFill>
        <p:spPr bwMode="auto">
          <a:xfrm>
            <a:off x="833035" y="3335625"/>
            <a:ext cx="1275576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obuchalka-dlya-detey.ru/wp-content/uploads/2014/02/Eda-krtinki-dlya-dete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51320" r="71755" b="16778"/>
          <a:stretch/>
        </p:blipFill>
        <p:spPr bwMode="auto">
          <a:xfrm>
            <a:off x="2353250" y="3412795"/>
            <a:ext cx="1586380" cy="182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Картинки по запросу продукты питания рисунки для дете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48" y="2228928"/>
            <a:ext cx="1360848" cy="15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3" r="23002" b="76904"/>
          <a:stretch/>
        </p:blipFill>
        <p:spPr bwMode="auto">
          <a:xfrm>
            <a:off x="464492" y="4375938"/>
            <a:ext cx="201266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 descr="http://img12.investxp.ru/1/4/5/d/b/3a26ff9ff09520002c4f671529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" t="62745" r="75554" b="9697"/>
          <a:stretch/>
        </p:blipFill>
        <p:spPr bwMode="auto">
          <a:xfrm>
            <a:off x="1037422" y="5494083"/>
            <a:ext cx="1459513" cy="127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33579" r="68233" b="41616"/>
          <a:stretch/>
        </p:blipFill>
        <p:spPr bwMode="auto">
          <a:xfrm>
            <a:off x="5431684" y="5493443"/>
            <a:ext cx="1080687" cy="123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556" y="3801924"/>
            <a:ext cx="1438600" cy="172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17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57"/>
            </a:avLst>
          </a:prstGeom>
          <a:solidFill>
            <a:srgbClr val="92D05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79234" y="184284"/>
            <a:ext cx="49855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Питательные вещества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6070" y="1268760"/>
            <a:ext cx="55446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БЕЛКИ</a:t>
            </a:r>
          </a:p>
          <a:p>
            <a:endParaRPr lang="ru-RU" sz="48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ЖИРЫ</a:t>
            </a:r>
          </a:p>
          <a:p>
            <a:endParaRPr lang="ru-RU" sz="4800" b="1" dirty="0" smtClean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УГЛЕВОДЫ</a:t>
            </a:r>
          </a:p>
          <a:p>
            <a:endParaRPr lang="ru-RU" sz="48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ВИТАМИНЫ</a:t>
            </a:r>
            <a:endParaRPr lang="ru-RU" sz="48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ÐÐ°ÑÑÐ¸Ð½ÐºÐ¸ Ð¿Ð¾ Ð·Ð°Ð¿ÑÐ¾ÑÑ ÐºÐ°ÑÑÐ¸Ð½ÐºÐ° Ð¿Ð¸ÑÐ°Ð¼Ð¸Ð´Ð° Ð·Ð´Ð¾ÑÐ¾Ð²Ð¾Ð³Ð¾ Ð¿Ð¸ÑÐ°Ð½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25661"/>
            <a:ext cx="4762500" cy="562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15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57"/>
            </a:avLst>
          </a:prstGeom>
          <a:solidFill>
            <a:srgbClr val="92D05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92799" y="184284"/>
            <a:ext cx="37584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Дополни таблицу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269513"/>
              </p:ext>
            </p:extLst>
          </p:nvPr>
        </p:nvGraphicFramePr>
        <p:xfrm>
          <a:off x="251521" y="1052736"/>
          <a:ext cx="8712968" cy="5440680"/>
        </p:xfrm>
        <a:graphic>
          <a:graphicData uri="http://schemas.openxmlformats.org/drawingml/2006/table">
            <a:tbl>
              <a:tblPr firstRow="1" firstCol="1" bandRow="1"/>
              <a:tblGrid>
                <a:gridCol w="1368151"/>
                <a:gridCol w="5688632"/>
                <a:gridCol w="1656185"/>
              </a:tblGrid>
              <a:tr h="10888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Название</a:t>
                      </a:r>
                      <a:endParaRPr lang="ru-RU" sz="1800" b="1" dirty="0">
                        <a:solidFill>
                          <a:srgbClr val="0066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вещества</a:t>
                      </a:r>
                      <a:endParaRPr lang="ru-RU" sz="1800" b="1" dirty="0">
                        <a:solidFill>
                          <a:srgbClr val="0066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Значение для организма</a:t>
                      </a:r>
                      <a:endParaRPr lang="ru-RU" sz="1800" b="1" dirty="0">
                        <a:solidFill>
                          <a:srgbClr val="0066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каких продуктах</a:t>
                      </a:r>
                      <a:endParaRPr lang="ru-RU" sz="1800" b="1" dirty="0">
                        <a:solidFill>
                          <a:srgbClr val="0066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содержатся</a:t>
                      </a:r>
                      <a:endParaRPr lang="ru-RU" sz="1800" b="1" dirty="0">
                        <a:solidFill>
                          <a:srgbClr val="0066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48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endParaRPr lang="ru-RU" sz="2400" b="1" dirty="0">
                        <a:solidFill>
                          <a:srgbClr val="0066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99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Служат основным «строительным материалом» для тела человека. </a:t>
                      </a:r>
                      <a:endParaRPr lang="ru-RU" sz="2400" b="1" dirty="0">
                        <a:solidFill>
                          <a:srgbClr val="00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b="1">
                        <a:solidFill>
                          <a:srgbClr val="0066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2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b="1">
                        <a:solidFill>
                          <a:srgbClr val="0066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99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Обеспечивают организм энергией,</a:t>
                      </a:r>
                      <a:r>
                        <a:rPr lang="ru-RU" sz="2400" b="1" dirty="0">
                          <a:solidFill>
                            <a:srgbClr val="0099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99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служат основным «строительным материалом» для тела человека.</a:t>
                      </a:r>
                      <a:endParaRPr lang="ru-RU" sz="2400" b="1" dirty="0">
                        <a:solidFill>
                          <a:srgbClr val="00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b="1">
                        <a:solidFill>
                          <a:srgbClr val="0066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2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b="1">
                        <a:solidFill>
                          <a:srgbClr val="0066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99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Главный поставщик энергии для нашего тела. К ним относятся сахар и крахмал.</a:t>
                      </a:r>
                      <a:endParaRPr lang="ru-RU" sz="2400" b="1" dirty="0">
                        <a:solidFill>
                          <a:srgbClr val="00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66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48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b="1">
                        <a:solidFill>
                          <a:srgbClr val="0066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99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Необходимы для сохранения и укрепления здоровья.</a:t>
                      </a:r>
                      <a:endParaRPr lang="ru-RU" sz="2400" b="1" dirty="0">
                        <a:solidFill>
                          <a:srgbClr val="00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66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b="1" dirty="0">
                        <a:solidFill>
                          <a:srgbClr val="0066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8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57"/>
            </a:avLst>
          </a:prstGeom>
          <a:solidFill>
            <a:srgbClr val="92D05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06113" y="2060848"/>
            <a:ext cx="8808913" cy="4680520"/>
            <a:chOff x="177812" y="0"/>
            <a:chExt cx="5637694" cy="2620172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77812" y="546842"/>
              <a:ext cx="2731826" cy="1259189"/>
              <a:chOff x="410550" y="468904"/>
              <a:chExt cx="2733811" cy="1260127"/>
            </a:xfrm>
          </p:grpSpPr>
          <p:pic>
            <p:nvPicPr>
              <p:cNvPr id="12" name="Picture 2" descr="http://i.otzovik.com/2015/12/02/2674563/img/89082183.jp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10550" y="468904"/>
                <a:ext cx="1038260" cy="1255558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Прямоугольник 5"/>
              <p:cNvSpPr/>
              <p:nvPr/>
            </p:nvSpPr>
            <p:spPr>
              <a:xfrm>
                <a:off x="1512367" y="468904"/>
                <a:ext cx="1631994" cy="1260127"/>
              </a:xfrm>
              <a:prstGeom prst="roundRect">
                <a:avLst/>
              </a:prstGeom>
              <a:solidFill>
                <a:sysClr val="window" lastClr="FFFFFF"/>
              </a:solidFill>
              <a:ln w="19050">
                <a:solidFill>
                  <a:srgbClr val="00B050"/>
                </a:solidFill>
              </a:ln>
            </p:spPr>
            <p:txBody>
              <a:bodyPr wrap="square" lIns="100191" tIns="50095" rIns="100191" bIns="50095">
                <a:no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2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100 г продукта содержат: углеводы  – 67 г белки  – 12 г </a:t>
                </a:r>
                <a:endParaRPr lang="ru-RU" sz="2200" b="1">
                  <a:effectLst/>
                  <a:latin typeface="Times New Roman"/>
                  <a:ea typeface="Calibri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2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жиры  – 2 г</a:t>
                </a:r>
                <a:endParaRPr lang="ru-RU" sz="2200" b="1">
                  <a:effectLst/>
                  <a:latin typeface="Times New Roman"/>
                  <a:ea typeface="Calibri"/>
                </a:endParaRPr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2998382" y="0"/>
              <a:ext cx="2806802" cy="1259205"/>
              <a:chOff x="-95700" y="0"/>
              <a:chExt cx="2807007" cy="1259503"/>
            </a:xfrm>
          </p:grpSpPr>
          <p:sp>
            <p:nvSpPr>
              <p:cNvPr id="10" name="Прямоугольник 5"/>
              <p:cNvSpPr/>
              <p:nvPr/>
            </p:nvSpPr>
            <p:spPr>
              <a:xfrm>
                <a:off x="1105791" y="0"/>
                <a:ext cx="1605516" cy="1259503"/>
              </a:xfrm>
              <a:prstGeom prst="roundRect">
                <a:avLst/>
              </a:prstGeom>
              <a:solidFill>
                <a:sysClr val="window" lastClr="FFFFFF"/>
              </a:solidFill>
              <a:ln w="19050">
                <a:solidFill>
                  <a:srgbClr val="00B050"/>
                </a:solidFill>
              </a:ln>
            </p:spPr>
            <p:txBody>
              <a:bodyPr wrap="square" lIns="100191" tIns="50095" rIns="100191" bIns="50095">
                <a:no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2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100 г продукта содержат: углеводы  –      г белки  –       г </a:t>
                </a:r>
                <a:endParaRPr lang="ru-RU" sz="2200" b="1">
                  <a:effectLst/>
                  <a:latin typeface="Times New Roman"/>
                  <a:ea typeface="Calibri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200" b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жиры  –      г</a:t>
                </a:r>
                <a:endParaRPr lang="ru-RU" sz="2200" b="1">
                  <a:effectLst/>
                  <a:latin typeface="Times New Roman"/>
                  <a:ea typeface="Calibri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-95700" y="0"/>
                <a:ext cx="1126815" cy="1254125"/>
              </a:xfrm>
              <a:prstGeom prst="rect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2200" b="1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2998291" y="1360883"/>
              <a:ext cx="2817215" cy="1259289"/>
              <a:chOff x="-85157" y="-84"/>
              <a:chExt cx="2817419" cy="1259587"/>
            </a:xfrm>
          </p:grpSpPr>
          <p:sp>
            <p:nvSpPr>
              <p:cNvPr id="8" name="Прямоугольник 5"/>
              <p:cNvSpPr/>
              <p:nvPr/>
            </p:nvSpPr>
            <p:spPr>
              <a:xfrm>
                <a:off x="1126746" y="0"/>
                <a:ext cx="1605516" cy="1259503"/>
              </a:xfrm>
              <a:prstGeom prst="roundRect">
                <a:avLst/>
              </a:prstGeom>
              <a:solidFill>
                <a:sysClr val="window" lastClr="FFFFFF"/>
              </a:solidFill>
              <a:ln w="19050">
                <a:solidFill>
                  <a:srgbClr val="00B050"/>
                </a:solidFill>
              </a:ln>
            </p:spPr>
            <p:txBody>
              <a:bodyPr wrap="square" lIns="100191" tIns="50095" rIns="100191" bIns="50095">
                <a:no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200" b="1" kern="12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100 г продукта содержат: углеводы  –      г </a:t>
                </a:r>
                <a:r>
                  <a:rPr lang="ru-RU" sz="2200" b="1" kern="1200" dirty="0" smtClean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белки  </a:t>
                </a:r>
                <a:r>
                  <a:rPr lang="ru-RU" sz="2200" b="1" kern="12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–       г </a:t>
                </a:r>
                <a:endParaRPr lang="ru-RU" sz="2200" b="1" dirty="0">
                  <a:effectLst/>
                  <a:latin typeface="Times New Roman"/>
                  <a:ea typeface="Calibri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200" b="1" kern="120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жиры  –      г</a:t>
                </a:r>
                <a:endParaRPr lang="ru-RU" sz="2200" b="1" dirty="0">
                  <a:effectLst/>
                  <a:latin typeface="Times New Roman"/>
                  <a:ea typeface="Calibri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-85157" y="-84"/>
                <a:ext cx="1116273" cy="1254125"/>
              </a:xfrm>
              <a:prstGeom prst="rect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sz="2200" b="1"/>
              </a:p>
            </p:txBody>
          </p:sp>
        </p:grpSp>
      </p:grpSp>
      <p:sp>
        <p:nvSpPr>
          <p:cNvPr id="14" name="Прямоугольник 13"/>
          <p:cNvSpPr/>
          <p:nvPr/>
        </p:nvSpPr>
        <p:spPr>
          <a:xfrm>
            <a:off x="1579899" y="143695"/>
            <a:ext cx="59842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Исследовательская  </a:t>
            </a:r>
            <a:r>
              <a:rPr lang="ru-RU" sz="32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2242" y="728470"/>
            <a:ext cx="89417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Узнайте, </a:t>
            </a:r>
            <a:r>
              <a:rPr lang="ru-RU" sz="24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какие питательные вещества и в каком количестве содержатся в различных продуктах. </a:t>
            </a:r>
            <a:endParaRPr lang="ru-RU" sz="2400" b="1" dirty="0" smtClean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4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этого изучи этикетку на упаковке этого продукта.</a:t>
            </a:r>
          </a:p>
        </p:txBody>
      </p:sp>
    </p:spTree>
    <p:extLst>
      <p:ext uri="{BB962C8B-B14F-4D97-AF65-F5344CB8AC3E}">
        <p14:creationId xmlns:p14="http://schemas.microsoft.com/office/powerpoint/2010/main" val="207128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57"/>
            </a:avLst>
          </a:prstGeom>
          <a:solidFill>
            <a:srgbClr val="92D05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6481" y="726082"/>
            <a:ext cx="644046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огород </a:t>
            </a:r>
            <a:r>
              <a:rPr lang="ru-RU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пойдём</a:t>
            </a:r>
            <a:r>
              <a:rPr lang="ru-RU" sz="28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урожай соберём </a:t>
            </a:r>
            <a:r>
              <a:rPr lang="ru-RU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sz="28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морковки </a:t>
            </a:r>
            <a:r>
              <a:rPr lang="ru-RU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натаскаем..</a:t>
            </a:r>
            <a:endParaRPr lang="ru-RU" sz="28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картошки </a:t>
            </a:r>
            <a:r>
              <a:rPr lang="ru-RU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накопаем.</a:t>
            </a:r>
          </a:p>
          <a:p>
            <a:r>
              <a:rPr lang="ru-RU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Срежем </a:t>
            </a:r>
            <a:r>
              <a:rPr lang="ru-RU" sz="28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мы кочан капусты  </a:t>
            </a:r>
            <a:r>
              <a:rPr lang="ru-RU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Круглый</a:t>
            </a:r>
            <a:r>
              <a:rPr lang="ru-RU" sz="28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сочный, очень вкусный! </a:t>
            </a:r>
            <a:r>
              <a:rPr lang="ru-RU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Щавеля </a:t>
            </a:r>
            <a:r>
              <a:rPr lang="ru-RU" sz="28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нарвём немножко  </a:t>
            </a:r>
            <a:endParaRPr lang="ru-RU" sz="2800" b="1" dirty="0" smtClean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вернемся по </a:t>
            </a:r>
            <a:r>
              <a:rPr lang="ru-RU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дорожке. </a:t>
            </a:r>
            <a:endParaRPr lang="ru-RU" sz="28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Едим  овощи и фрукты – </a:t>
            </a:r>
          </a:p>
          <a:p>
            <a:r>
              <a:rPr lang="ru-RU" sz="28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Это лучшие </a:t>
            </a:r>
            <a:r>
              <a:rPr lang="ru-RU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продукты.</a:t>
            </a:r>
            <a:endParaRPr lang="ru-RU" sz="28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Вас спасут от всех болезней.</a:t>
            </a:r>
          </a:p>
          <a:p>
            <a:r>
              <a:rPr lang="ru-RU" sz="28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Нет вкусней их и </a:t>
            </a:r>
            <a:r>
              <a:rPr lang="ru-RU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полезней.</a:t>
            </a:r>
            <a:endParaRPr lang="ru-RU" sz="28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81" y="3573015"/>
            <a:ext cx="3683691" cy="3017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89721" y="128958"/>
            <a:ext cx="37645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Физкультминутка</a:t>
            </a:r>
            <a:endParaRPr lang="ru-RU" sz="32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6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147</TotalTime>
  <Words>461</Words>
  <Application>Microsoft Office PowerPoint</Application>
  <PresentationFormat>Экран (4:3)</PresentationFormat>
  <Paragraphs>112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2018-12-06T20:46:33Z</dcterms:created>
  <dcterms:modified xsi:type="dcterms:W3CDTF">2018-12-14T18:48:50Z</dcterms:modified>
</cp:coreProperties>
</file>